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19" r:id="rId3"/>
    <p:sldId id="335" r:id="rId4"/>
    <p:sldId id="320" r:id="rId5"/>
    <p:sldId id="322" r:id="rId6"/>
    <p:sldId id="332" r:id="rId7"/>
    <p:sldId id="323" r:id="rId8"/>
    <p:sldId id="324" r:id="rId9"/>
    <p:sldId id="337" r:id="rId10"/>
    <p:sldId id="333" r:id="rId11"/>
    <p:sldId id="334" r:id="rId12"/>
    <p:sldId id="336" r:id="rId13"/>
    <p:sldId id="338" r:id="rId14"/>
    <p:sldId id="325" r:id="rId15"/>
    <p:sldId id="326" r:id="rId16"/>
    <p:sldId id="327" r:id="rId17"/>
    <p:sldId id="328" r:id="rId18"/>
    <p:sldId id="329" r:id="rId19"/>
    <p:sldId id="330" r:id="rId20"/>
    <p:sldId id="331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F0A2C"/>
    <a:srgbClr val="9E022B"/>
    <a:srgbClr val="B8B8B8"/>
    <a:srgbClr val="8F8F8F"/>
    <a:srgbClr val="888888"/>
    <a:srgbClr val="767676"/>
    <a:srgbClr val="4343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63" d="100"/>
          <a:sy n="63" d="100"/>
        </p:scale>
        <p:origin x="701" y="6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5E56C05-281D-429B-B862-FC9D62FDB0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2ECE31E-2EE2-4D68-B6ED-3FDA9EEA0E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E9E1A3D-B35B-48A9-B1DE-5BD56161AF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55E48-F37E-4EEF-9FE7-17F2E2D8C9EB}" type="datetimeFigureOut">
              <a:rPr lang="en-US" smtClean="0"/>
              <a:t>2/23/2021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1513DF9-B718-4A2D-A0F1-A15193798F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954D95E-9963-4299-926E-9074F24961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CA233-70D6-442A-89B0-F1AC64234F3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3387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15D17B-C35D-40CF-BA8F-11BF9B18D6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A2C458A6-92F6-476B-81E8-644A268999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FD730F6-83AF-4FF0-90BB-9AFE60B741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55E48-F37E-4EEF-9FE7-17F2E2D8C9EB}" type="datetimeFigureOut">
              <a:rPr lang="en-US" smtClean="0"/>
              <a:t>2/23/2021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A055B29-E635-4809-A31E-4E8F0BE8C9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B5AD693-A0F3-41F0-A9D5-63962312E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CA233-70D6-442A-89B0-F1AC64234F3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7152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D1AEAA64-1F14-406F-A31E-C365BD728B1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4664FF40-EF1F-48A0-BE08-431BD061A6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38A7BE8-2D98-48B5-ABA3-1F9921ECAE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55E48-F37E-4EEF-9FE7-17F2E2D8C9EB}" type="datetimeFigureOut">
              <a:rPr lang="en-US" smtClean="0"/>
              <a:t>2/23/2021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DAF5925-851E-459A-AF66-08105CD3B0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758B344-DA5E-4A9C-A2E1-DFD9B71AC9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CA233-70D6-442A-89B0-F1AC64234F3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833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A73B10A0-9C51-F149-B66D-BE177729CECC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6444846"/>
            <a:ext cx="9645749" cy="0"/>
          </a:xfrm>
          <a:prstGeom prst="line">
            <a:avLst/>
          </a:prstGeom>
          <a:ln w="38100">
            <a:solidFill>
              <a:srgbClr val="C20140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agen 8">
            <a:extLst>
              <a:ext uri="{FF2B5EF4-FFF2-40B4-BE49-F238E27FC236}">
                <a16:creationId xmlns:a16="http://schemas.microsoft.com/office/drawing/2014/main" id="{74338E5E-5E6E-4549-A21F-13E0216786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7819" y="0"/>
            <a:ext cx="1133475" cy="1133475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9B756A29-28EB-2147-B656-DD460583991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943269" y="6248245"/>
            <a:ext cx="1909100" cy="393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9015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B57947-5479-4315-8A81-9592A2732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A4AC092-DB6E-45CA-9979-CB09F3B98C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5CFA874-A13F-4B46-9892-BFC2126AE2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55E48-F37E-4EEF-9FE7-17F2E2D8C9EB}" type="datetimeFigureOut">
              <a:rPr lang="en-US" smtClean="0"/>
              <a:t>2/23/2021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A6A0EDA-FDDD-488B-9E79-267A81315E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038B9D2-A4FF-4FB7-A2B5-65D85F5EE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CA233-70D6-442A-89B0-F1AC64234F3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8873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DE6922-22C5-49B9-99EE-73527086D0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0512BDA-18C3-4694-9AD3-88F35F84FD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63BA346-D4B0-4ADD-912E-1D51DA76DB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55E48-F37E-4EEF-9FE7-17F2E2D8C9EB}" type="datetimeFigureOut">
              <a:rPr lang="en-US" smtClean="0"/>
              <a:t>2/23/2021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6C526CA-6922-4ABE-95C3-A7AE724629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B72269B-E576-42B8-B6B7-58600EA213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CA233-70D6-442A-89B0-F1AC64234F3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6243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8BC4DE-4D8E-4F2B-9B01-07D06980E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4A98F17-02DE-4549-B2D9-31EA666704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871E08AA-5B78-4D8E-B931-23BF48B4E4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63F4A9E-BAB8-49CB-B117-CCD2ED0269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55E48-F37E-4EEF-9FE7-17F2E2D8C9EB}" type="datetimeFigureOut">
              <a:rPr lang="en-US" smtClean="0"/>
              <a:t>2/23/2021</a:t>
            </a:fld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E50EEC7-F55E-4461-B97D-AD9BE175CA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10CC4F3-B64E-4099-98B0-D22EFF14F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CA233-70D6-442A-89B0-F1AC64234F3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8937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3ABA6C4-2FA7-4D28-AA6A-D36A9C8DB9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63EF691-5951-4A01-9CD7-0FB78D1213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008C447B-8807-4534-8365-CD62D7B532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1C82DE16-0374-4C84-8BC6-4B4EAF5931B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FF347CF4-2757-40EB-8101-95491EC9C3E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55EC693B-8119-49F7-846E-D46C102BD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55E48-F37E-4EEF-9FE7-17F2E2D8C9EB}" type="datetimeFigureOut">
              <a:rPr lang="en-US" smtClean="0"/>
              <a:t>2/23/2021</a:t>
            </a:fld>
            <a:endParaRPr lang="en-U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B120D1D8-1067-4554-8BE5-2C65DF1DEA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53590AED-73E9-4D3E-8261-AEE7C4B9F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CA233-70D6-442A-89B0-F1AC64234F3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6997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D48C773-E4AB-45B5-8034-0F06DF100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CD1CA9CF-E69B-4A41-9290-6F25410C58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55E48-F37E-4EEF-9FE7-17F2E2D8C9EB}" type="datetimeFigureOut">
              <a:rPr lang="en-US" smtClean="0"/>
              <a:t>2/23/2021</a:t>
            </a:fld>
            <a:endParaRPr lang="en-U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AF5CD242-E52F-4B81-8268-68F56FC198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2056202A-307F-4ED8-9983-B6B65C7D78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CA233-70D6-442A-89B0-F1AC64234F3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9924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860C06E7-A599-45AD-B0AF-C649517DB0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55E48-F37E-4EEF-9FE7-17F2E2D8C9EB}" type="datetimeFigureOut">
              <a:rPr lang="en-US" smtClean="0"/>
              <a:t>2/23/2021</a:t>
            </a:fld>
            <a:endParaRPr lang="en-U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05CE8F89-82D4-4FC3-8783-A0E84AAB1D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F4439FD-944D-4692-8226-717300780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CA233-70D6-442A-89B0-F1AC64234F3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1170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100CA0F-2E9E-4861-AB7A-95B42D5227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425C021-4286-488A-A248-9A02BA4E92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1168ADC9-226F-426D-A228-EB2E32AD1C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8E54DC4-770B-4F46-9F0D-A02FCDE33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55E48-F37E-4EEF-9FE7-17F2E2D8C9EB}" type="datetimeFigureOut">
              <a:rPr lang="en-US" smtClean="0"/>
              <a:t>2/23/2021</a:t>
            </a:fld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12317CC-9DCA-4545-B08E-DF9595A706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C653F70-F381-4671-8C02-B4396A537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CA233-70D6-442A-89B0-F1AC64234F3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757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B027227-7EE9-4460-AD76-C5165E736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A053AD14-BB26-4E58-A78E-4EC1E896E4D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2102BFA-87B5-4D9A-878D-6395CE472A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F7D1968-2765-4EC1-9A4E-51A08507F3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55E48-F37E-4EEF-9FE7-17F2E2D8C9EB}" type="datetimeFigureOut">
              <a:rPr lang="en-US" smtClean="0"/>
              <a:t>2/23/2021</a:t>
            </a:fld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D138C83-6CDB-433D-AFFA-8BAD2C83E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0125998-DFC1-42FC-8E1C-5457B33E18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CA233-70D6-442A-89B0-F1AC64234F3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17851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8F0A2F76-BAA1-4A9F-A899-1658EE865F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54A4AF9-A824-42E4-B95A-2DB103D806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ECB82C9-C8D8-4177-9414-F66FA1F944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E55E48-F37E-4EEF-9FE7-17F2E2D8C9EB}" type="datetimeFigureOut">
              <a:rPr lang="en-US" smtClean="0"/>
              <a:t>2/23/2021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FA35889-0BC1-4F93-BEF5-895BDB15D6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8E86CFB-33BE-400D-BEBF-A3ECF834DC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BCA233-70D6-442A-89B0-F1AC64234F3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40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7.jpeg"/><Relationship Id="rId4" Type="http://schemas.openxmlformats.org/officeDocument/2006/relationships/image" Target="../media/image36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9.png"/><Relationship Id="rId5" Type="http://schemas.openxmlformats.org/officeDocument/2006/relationships/image" Target="../media/image30.png"/><Relationship Id="rId4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8.jp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2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jpeg"/><Relationship Id="rId11" Type="http://schemas.openxmlformats.org/officeDocument/2006/relationships/image" Target="../media/image16.png"/><Relationship Id="rId5" Type="http://schemas.openxmlformats.org/officeDocument/2006/relationships/image" Target="../media/image10.jpeg"/><Relationship Id="rId10" Type="http://schemas.openxmlformats.org/officeDocument/2006/relationships/image" Target="../media/image15.png"/><Relationship Id="rId4" Type="http://schemas.openxmlformats.org/officeDocument/2006/relationships/image" Target="../media/image9.jpeg"/><Relationship Id="rId9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Imagen que contiene firmar, camión, calle, hombre&#10;&#10;Descripción generada automáticamente">
            <a:extLst>
              <a:ext uri="{FF2B5EF4-FFF2-40B4-BE49-F238E27FC236}">
                <a16:creationId xmlns:a16="http://schemas.microsoft.com/office/drawing/2014/main" id="{F4920D4C-72B3-4E4F-825B-3A52C4310B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750254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4D0ABD82-80BF-45E4-B5A8-43BBB86839BB}"/>
              </a:ext>
            </a:extLst>
          </p:cNvPr>
          <p:cNvSpPr/>
          <p:nvPr/>
        </p:nvSpPr>
        <p:spPr>
          <a:xfrm>
            <a:off x="858982" y="5361710"/>
            <a:ext cx="10231582" cy="1283090"/>
          </a:xfrm>
          <a:prstGeom prst="rect">
            <a:avLst/>
          </a:prstGeom>
          <a:solidFill>
            <a:srgbClr val="CF0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3200">
                <a:latin typeface="Arial Black" panose="020B0A04020102020204" pitchFamily="34" charset="0"/>
              </a:rPr>
              <a:t>Vision Artificial en la industria</a:t>
            </a:r>
          </a:p>
        </p:txBody>
      </p:sp>
    </p:spTree>
    <p:extLst>
      <p:ext uri="{BB962C8B-B14F-4D97-AF65-F5344CB8AC3E}">
        <p14:creationId xmlns:p14="http://schemas.microsoft.com/office/powerpoint/2010/main" val="16634658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5B893BCC-8ACA-46B9-B97F-93F2AD18C3B4}"/>
              </a:ext>
            </a:extLst>
          </p:cNvPr>
          <p:cNvSpPr txBox="1"/>
          <p:nvPr/>
        </p:nvSpPr>
        <p:spPr>
          <a:xfrm>
            <a:off x="807025" y="947718"/>
            <a:ext cx="8990118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endParaRPr lang="es-CO" sz="2000" b="0" i="0" u="none" strike="noStrike" baseline="0" dirty="0">
              <a:solidFill>
                <a:srgbClr val="000000"/>
              </a:solidFill>
            </a:endParaRPr>
          </a:p>
          <a:p>
            <a:endParaRPr lang="es-CO" sz="2000" b="0" i="0" u="none" strike="noStrike" baseline="0" dirty="0"/>
          </a:p>
          <a:p>
            <a:r>
              <a:rPr lang="es-CO" sz="2000" b="0" i="0" u="none" strike="noStrike" baseline="0" dirty="0"/>
              <a:t>Ciencia que desarrolla las bases teóricas y algorítmicas para obtener información sobre el mundo real a partir de una o varias imágenes.</a:t>
            </a:r>
            <a:r>
              <a:rPr lang="es-CO" sz="2000" b="0" i="1" u="none" strike="noStrike" baseline="0" dirty="0"/>
              <a:t>HARALICK,1992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4372D67-A325-4529-BB7A-A31E5C77B445}"/>
              </a:ext>
            </a:extLst>
          </p:cNvPr>
          <p:cNvSpPr txBox="1"/>
          <p:nvPr/>
        </p:nvSpPr>
        <p:spPr>
          <a:xfrm>
            <a:off x="5928441" y="2578934"/>
            <a:ext cx="5976433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endParaRPr lang="es-CO" sz="2000" b="0" i="0" u="none" strike="noStrike" baseline="0" dirty="0">
              <a:solidFill>
                <a:srgbClr val="000000"/>
              </a:solidFill>
            </a:endParaRPr>
          </a:p>
          <a:p>
            <a:endParaRPr lang="es-CO" sz="2000" b="0" i="0" u="none" strike="noStrike" baseline="0" dirty="0"/>
          </a:p>
          <a:p>
            <a:r>
              <a:rPr lang="es-CO" sz="2000" b="0" i="0" u="none" strike="noStrike" baseline="0" dirty="0"/>
              <a:t>Disciplina que desarrolla sistemas capaces de interpretar el contenido de escenas naturales.</a:t>
            </a:r>
            <a:r>
              <a:rPr lang="es-CO" sz="2000" b="0" i="1" u="none" strike="noStrike" baseline="0" dirty="0"/>
              <a:t>CASTLEMAN,1996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A4C26EB3-65B1-467E-A6B6-04134DBE02CC}"/>
              </a:ext>
            </a:extLst>
          </p:cNvPr>
          <p:cNvSpPr txBox="1"/>
          <p:nvPr/>
        </p:nvSpPr>
        <p:spPr>
          <a:xfrm>
            <a:off x="676396" y="4586843"/>
            <a:ext cx="861274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endParaRPr lang="en-US" sz="2000" b="0" i="0" u="none" strike="noStrike" baseline="0" dirty="0">
              <a:solidFill>
                <a:srgbClr val="000000"/>
              </a:solidFill>
            </a:endParaRPr>
          </a:p>
          <a:p>
            <a:r>
              <a:rPr lang="es-ES" sz="2000" b="0" i="0" u="none" strike="noStrike" baseline="0" dirty="0"/>
              <a:t>La visión artificial (o visión por computador) ha      emergido como una disciplina propia basada principalmente en las matemáticas y ciencias </a:t>
            </a:r>
          </a:p>
          <a:p>
            <a:r>
              <a:rPr lang="es-ES" sz="2000" b="0" i="0" u="none" strike="noStrike" baseline="0" dirty="0"/>
              <a:t>de la computación. </a:t>
            </a:r>
            <a:r>
              <a:rPr lang="es-ES" sz="2000" b="0" i="1" u="none" strike="noStrike" baseline="0" dirty="0"/>
              <a:t>FAUGERAS, 2001</a:t>
            </a:r>
            <a:endParaRPr lang="en-US" sz="2000" i="1" dirty="0"/>
          </a:p>
        </p:txBody>
      </p:sp>
      <p:pic>
        <p:nvPicPr>
          <p:cNvPr id="2050" name="Picture 2" descr="La IA revoluciona nuestras fábricas de la mano de la Visión Artificial">
            <a:extLst>
              <a:ext uri="{FF2B5EF4-FFF2-40B4-BE49-F238E27FC236}">
                <a16:creationId xmlns:a16="http://schemas.microsoft.com/office/drawing/2014/main" id="{4544D1D0-3023-46F4-A0C5-34BFB470DE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549" y="2689083"/>
            <a:ext cx="4207193" cy="1785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3275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Visión artificial - Wikipedia, la enciclopedia libre">
            <a:extLst>
              <a:ext uri="{FF2B5EF4-FFF2-40B4-BE49-F238E27FC236}">
                <a16:creationId xmlns:a16="http://schemas.microsoft.com/office/drawing/2014/main" id="{FBDFDDDE-0848-40FB-A517-B0109AC54C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4340" y="591448"/>
            <a:ext cx="6687683" cy="5117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98367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32AC996E-93A8-4222-93DB-AF6117AFFAD9}"/>
              </a:ext>
            </a:extLst>
          </p:cNvPr>
          <p:cNvSpPr txBox="1"/>
          <p:nvPr/>
        </p:nvSpPr>
        <p:spPr>
          <a:xfrm>
            <a:off x="2313709" y="2482426"/>
            <a:ext cx="76061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600" b="1" dirty="0">
                <a:solidFill>
                  <a:srgbClr val="C00040"/>
                </a:solidFill>
                <a:latin typeface="DIN Pro Medium" panose="020B0604020101020102" pitchFamily="34" charset="0"/>
                <a:cs typeface="DIN Pro Medium" panose="020B0604020101020102" pitchFamily="34" charset="0"/>
              </a:rPr>
              <a:t>Aplicaciones de la visión artificial</a:t>
            </a:r>
          </a:p>
        </p:txBody>
      </p:sp>
    </p:spTree>
    <p:extLst>
      <p:ext uri="{BB962C8B-B14F-4D97-AF65-F5344CB8AC3E}">
        <p14:creationId xmlns:p14="http://schemas.microsoft.com/office/powerpoint/2010/main" val="4988390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DBF4E185-D632-4BFD-B3ED-890C453E70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845" y="988410"/>
            <a:ext cx="3549103" cy="1560680"/>
          </a:xfrm>
          <a:prstGeom prst="rect">
            <a:avLst/>
          </a:prstGeom>
        </p:spPr>
      </p:pic>
      <p:pic>
        <p:nvPicPr>
          <p:cNvPr id="3074" name="Picture 2" descr="Facial Recognition Bans: What Do They Mean For AI (Artificial Intelligence)?">
            <a:extLst>
              <a:ext uri="{FF2B5EF4-FFF2-40B4-BE49-F238E27FC236}">
                <a16:creationId xmlns:a16="http://schemas.microsoft.com/office/drawing/2014/main" id="{014B856C-A5A2-46D2-9A07-4BB432D252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8108" y="988410"/>
            <a:ext cx="3184978" cy="1783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La percepción en vehículos autónomos | Ignacio G.R. Gavilán">
            <a:extLst>
              <a:ext uri="{FF2B5EF4-FFF2-40B4-BE49-F238E27FC236}">
                <a16:creationId xmlns:a16="http://schemas.microsoft.com/office/drawing/2014/main" id="{6AB95DA2-6A72-45ED-8105-10E9F1217C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803" y="3341493"/>
            <a:ext cx="5120196" cy="2528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Visión artificial en un ecosistema IoT aplicado a la agricultura de  precisión | La Innovación Necesaria">
            <a:extLst>
              <a:ext uri="{FF2B5EF4-FFF2-40B4-BE49-F238E27FC236}">
                <a16:creationId xmlns:a16="http://schemas.microsoft.com/office/drawing/2014/main" id="{F204C484-F58F-429B-A307-4D9CB4886E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3438" y="3203361"/>
            <a:ext cx="3602429" cy="2666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98646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30961029-5013-4E6C-80C5-C7CAC31227F3}"/>
              </a:ext>
            </a:extLst>
          </p:cNvPr>
          <p:cNvSpPr txBox="1"/>
          <p:nvPr/>
        </p:nvSpPr>
        <p:spPr>
          <a:xfrm>
            <a:off x="577133" y="215473"/>
            <a:ext cx="44591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400" b="1" dirty="0">
                <a:solidFill>
                  <a:srgbClr val="C00040"/>
                </a:solidFill>
                <a:latin typeface="DIN Pro Medium" panose="020B0604020101020102" pitchFamily="34" charset="0"/>
                <a:cs typeface="DIN Pro Medium" panose="020B0604020101020102" pitchFamily="34" charset="0"/>
              </a:rPr>
              <a:t>Fabrica de Licores de Antioquia</a:t>
            </a:r>
          </a:p>
        </p:txBody>
      </p:sp>
      <p:pic>
        <p:nvPicPr>
          <p:cNvPr id="7" name="Imagen 6" descr="Imagen que contiene edificio, interior, tabla, metal&#10;&#10;Descripción generada automáticamente">
            <a:extLst>
              <a:ext uri="{FF2B5EF4-FFF2-40B4-BE49-F238E27FC236}">
                <a16:creationId xmlns:a16="http://schemas.microsoft.com/office/drawing/2014/main" id="{9E308420-E6DF-431D-8B93-410BD233C49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49" t="7075" r="20788"/>
          <a:stretch/>
        </p:blipFill>
        <p:spPr>
          <a:xfrm>
            <a:off x="43245" y="1269388"/>
            <a:ext cx="5618823" cy="4315486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E962C14F-36C5-4C6B-807A-F0A29B59EF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9372" y="319696"/>
            <a:ext cx="3663488" cy="2818068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E0E24FF1-CFA9-4C55-85CA-7468C1252F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2068" y="3137764"/>
            <a:ext cx="6247316" cy="2868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346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CBED6F87-336F-43DF-A132-7B4FDA739B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387"/>
          <a:stretch/>
        </p:blipFill>
        <p:spPr>
          <a:xfrm>
            <a:off x="398891" y="289956"/>
            <a:ext cx="3889653" cy="2758626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C7E504BE-3FA4-4F88-8A4F-D220777E32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365"/>
          <a:stretch/>
        </p:blipFill>
        <p:spPr>
          <a:xfrm>
            <a:off x="398891" y="3189458"/>
            <a:ext cx="3889653" cy="2758626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F34DEE41-2528-41E0-A03E-678DF9BB94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6641" y="289956"/>
            <a:ext cx="5943451" cy="2832668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2874A82A-D6AF-4264-A960-1FC862F063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81317" y="3189458"/>
            <a:ext cx="3983790" cy="2701538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6B9EB169-4735-4AF6-8086-742A75376B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66641" y="3189458"/>
            <a:ext cx="3349027" cy="2701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3196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A0B068A1-C8F6-4FE8-B01C-88E7B369B5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0176" y="373575"/>
            <a:ext cx="2397992" cy="2527149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98027D44-F9A2-46EA-AD8A-59D49821F6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3705" y="373573"/>
            <a:ext cx="2074189" cy="252715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4D1887DC-9213-4291-9CEA-0370EC23E6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7350" y="3173322"/>
            <a:ext cx="3765897" cy="2229478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E61FA29B-3DED-48DF-AFCF-C263AFD0514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6030" b="3119"/>
          <a:stretch/>
        </p:blipFill>
        <p:spPr>
          <a:xfrm>
            <a:off x="4561752" y="373573"/>
            <a:ext cx="2196568" cy="2527150"/>
          </a:xfrm>
          <a:prstGeom prst="rect">
            <a:avLst/>
          </a:prstGeom>
        </p:spPr>
      </p:pic>
      <p:pic>
        <p:nvPicPr>
          <p:cNvPr id="15" name="Picture 55">
            <a:extLst>
              <a:ext uri="{FF2B5EF4-FFF2-40B4-BE49-F238E27FC236}">
                <a16:creationId xmlns:a16="http://schemas.microsoft.com/office/drawing/2014/main" id="{0D51D591-290D-4A85-801D-1B129269381A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624" y="1038467"/>
            <a:ext cx="3874477" cy="1680308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38DE7320-32BD-457F-8D2B-9B213A5640C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9623" y="3722493"/>
            <a:ext cx="6827727" cy="1680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5888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E087880F-BBE5-4BFC-AE6C-2DF9F5F8EC9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80"/>
          <a:stretch>
            <a:fillRect/>
          </a:stretch>
        </p:blipFill>
        <p:spPr bwMode="auto">
          <a:xfrm>
            <a:off x="1296172" y="535304"/>
            <a:ext cx="4507304" cy="2166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D4CE7168-C757-4190-9E31-460F6083847A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07" t="7525" b="3105"/>
          <a:stretch/>
        </p:blipFill>
        <p:spPr bwMode="auto">
          <a:xfrm>
            <a:off x="388253" y="2902195"/>
            <a:ext cx="3651690" cy="253775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DF8CABA3-EA62-4BD0-8713-BF87F946EAEF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7580164" y="3038623"/>
            <a:ext cx="4116485" cy="2401325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65F3696C-BB64-4720-A552-A0099725BE27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7606" y="535304"/>
            <a:ext cx="2590800" cy="2162175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790BFFE7-2520-479C-AEDE-6726C0A071FF}"/>
              </a:ext>
            </a:extLst>
          </p:cNvPr>
          <p:cNvSpPr txBox="1"/>
          <p:nvPr/>
        </p:nvSpPr>
        <p:spPr>
          <a:xfrm>
            <a:off x="619336" y="204239"/>
            <a:ext cx="58609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400" b="1">
                <a:solidFill>
                  <a:srgbClr val="C00040"/>
                </a:solidFill>
                <a:latin typeface="DIN Pro Medium" panose="020B0604020101020102" pitchFamily="34" charset="0"/>
                <a:cs typeface="DIN Pro Medium" panose="020B0604020101020102" pitchFamily="34" charset="0"/>
              </a:rPr>
              <a:t>Perfilador Laser- Metro de Medellín</a:t>
            </a:r>
            <a:endParaRPr lang="es-CO" sz="2400" b="1" dirty="0">
              <a:solidFill>
                <a:srgbClr val="C00040"/>
              </a:solidFill>
              <a:latin typeface="DIN Pro Medium" panose="020B0604020101020102" pitchFamily="34" charset="0"/>
              <a:cs typeface="DIN Pro Medium" panose="020B0604020101020102" pitchFamily="34" charset="0"/>
            </a:endParaRP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19968391-5D71-4B08-91A4-1218C11354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22655" y="2925057"/>
            <a:ext cx="2194326" cy="2628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0951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B86EBB9D-A19E-4A4B-ADE0-0CD8037A34D3}"/>
              </a:ext>
            </a:extLst>
          </p:cNvPr>
          <p:cNvSpPr txBox="1"/>
          <p:nvPr/>
        </p:nvSpPr>
        <p:spPr>
          <a:xfrm>
            <a:off x="759151" y="370724"/>
            <a:ext cx="22295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400" b="1" dirty="0">
                <a:solidFill>
                  <a:srgbClr val="C00040"/>
                </a:solidFill>
                <a:latin typeface="DIN Pro Medium" panose="020B0604020101020102" pitchFamily="34" charset="0"/>
                <a:cs typeface="DIN Pro Medium" panose="020B0604020101020102" pitchFamily="34" charset="0"/>
              </a:rPr>
              <a:t>Termografía infrarroja</a:t>
            </a:r>
          </a:p>
        </p:txBody>
      </p:sp>
      <p:grpSp>
        <p:nvGrpSpPr>
          <p:cNvPr id="7" name="Grupo 6">
            <a:extLst>
              <a:ext uri="{FF2B5EF4-FFF2-40B4-BE49-F238E27FC236}">
                <a16:creationId xmlns:a16="http://schemas.microsoft.com/office/drawing/2014/main" id="{00434AC2-FA15-4209-A277-EE0444D6D52E}"/>
              </a:ext>
            </a:extLst>
          </p:cNvPr>
          <p:cNvGrpSpPr/>
          <p:nvPr/>
        </p:nvGrpSpPr>
        <p:grpSpPr>
          <a:xfrm>
            <a:off x="445526" y="1755024"/>
            <a:ext cx="2543175" cy="3262362"/>
            <a:chOff x="570464" y="1062037"/>
            <a:chExt cx="2543175" cy="3262362"/>
          </a:xfrm>
        </p:grpSpPr>
        <p:pic>
          <p:nvPicPr>
            <p:cNvPr id="4" name="Imagen 3">
              <a:extLst>
                <a:ext uri="{FF2B5EF4-FFF2-40B4-BE49-F238E27FC236}">
                  <a16:creationId xmlns:a16="http://schemas.microsoft.com/office/drawing/2014/main" id="{F55BF7CB-B221-4AFF-AD1B-52513AD3DA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0464" y="1062037"/>
              <a:ext cx="2543175" cy="2905125"/>
            </a:xfrm>
            <a:prstGeom prst="rect">
              <a:avLst/>
            </a:prstGeom>
          </p:spPr>
        </p:pic>
        <p:sp>
          <p:nvSpPr>
            <p:cNvPr id="6" name="Rectángulo 5">
              <a:extLst>
                <a:ext uri="{FF2B5EF4-FFF2-40B4-BE49-F238E27FC236}">
                  <a16:creationId xmlns:a16="http://schemas.microsoft.com/office/drawing/2014/main" id="{3E53DA77-44C3-4023-BA92-A721ADD3F5E7}"/>
                </a:ext>
              </a:extLst>
            </p:cNvPr>
            <p:cNvSpPr/>
            <p:nvPr/>
          </p:nvSpPr>
          <p:spPr>
            <a:xfrm>
              <a:off x="570464" y="3967162"/>
              <a:ext cx="2543175" cy="345142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8F8F8F"/>
                </a:solidFill>
              </a:endParaRPr>
            </a:p>
          </p:txBody>
        </p:sp>
        <p:sp>
          <p:nvSpPr>
            <p:cNvPr id="5" name="CuadroTexto 4">
              <a:extLst>
                <a:ext uri="{FF2B5EF4-FFF2-40B4-BE49-F238E27FC236}">
                  <a16:creationId xmlns:a16="http://schemas.microsoft.com/office/drawing/2014/main" id="{FD6208EE-9323-43ED-B1CB-09F6AB3393EC}"/>
                </a:ext>
              </a:extLst>
            </p:cNvPr>
            <p:cNvSpPr txBox="1"/>
            <p:nvPr/>
          </p:nvSpPr>
          <p:spPr>
            <a:xfrm>
              <a:off x="1016344" y="3955067"/>
              <a:ext cx="18389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9E022B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venir Next LT Pro" panose="020B0504020202020204" pitchFamily="34" charset="0"/>
                </a:rPr>
                <a:t>Manuel = 35,98</a:t>
              </a:r>
            </a:p>
          </p:txBody>
        </p:sp>
      </p:grpSp>
      <p:pic>
        <p:nvPicPr>
          <p:cNvPr id="9" name="Imagen 8">
            <a:extLst>
              <a:ext uri="{FF2B5EF4-FFF2-40B4-BE49-F238E27FC236}">
                <a16:creationId xmlns:a16="http://schemas.microsoft.com/office/drawing/2014/main" id="{D30104EE-91C6-4977-9BF9-FDB932A3142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293724" y="716895"/>
            <a:ext cx="3750064" cy="1865737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BE41ECDA-20DB-4FB8-933F-4CC7A8C0CE7B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04"/>
          <a:stretch/>
        </p:blipFill>
        <p:spPr bwMode="auto">
          <a:xfrm>
            <a:off x="7348811" y="702244"/>
            <a:ext cx="3750064" cy="193025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46BF05C1-0215-46B0-A1F2-B6323A77D7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93724" y="2943396"/>
            <a:ext cx="4242637" cy="3362325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BFDFFEBC-DF24-44FB-B2C9-7C14D679AF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95445" y="2999425"/>
            <a:ext cx="4200525" cy="2206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3420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n OGI1 copia">
            <a:extLst>
              <a:ext uri="{FF2B5EF4-FFF2-40B4-BE49-F238E27FC236}">
                <a16:creationId xmlns:a16="http://schemas.microsoft.com/office/drawing/2014/main" id="{C3FC6367-D3CA-47EE-964C-9F8C9FCC8F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4632" y="1662960"/>
            <a:ext cx="3517119" cy="3525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DCD67800-37AC-4E14-89B0-F79DCB3FB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6560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Imagen 7">
            <a:extLst>
              <a:ext uri="{FF2B5EF4-FFF2-40B4-BE49-F238E27FC236}">
                <a16:creationId xmlns:a16="http://schemas.microsoft.com/office/drawing/2014/main" id="{58A7B046-C0F3-4E08-8FDA-3FCA407003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0676" y="2091183"/>
            <a:ext cx="3537345" cy="2669487"/>
          </a:xfrm>
          <a:prstGeom prst="rect">
            <a:avLst/>
          </a:prstGeom>
        </p:spPr>
      </p:pic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20F1788F-A5AE-4188-8274-F7F2E3833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959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>
            <a:extLst>
              <a:ext uri="{FF2B5EF4-FFF2-40B4-BE49-F238E27FC236}">
                <a16:creationId xmlns:a16="http://schemas.microsoft.com/office/drawing/2014/main" id="{3F7F0AC9-1095-435D-84A7-D24A44AAAF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162336" y="2093819"/>
            <a:ext cx="3517120" cy="2664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C4B45718-9EC9-498E-A1AB-9CC361D05762}"/>
              </a:ext>
            </a:extLst>
          </p:cNvPr>
          <p:cNvSpPr txBox="1"/>
          <p:nvPr/>
        </p:nvSpPr>
        <p:spPr>
          <a:xfrm>
            <a:off x="4310676" y="556253"/>
            <a:ext cx="43429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400" b="1" dirty="0">
                <a:solidFill>
                  <a:srgbClr val="C00040"/>
                </a:solidFill>
                <a:latin typeface="DIN Pro Medium" panose="020B0604020101020102" pitchFamily="34" charset="0"/>
                <a:cs typeface="DIN Pro Medium" panose="020B0604020101020102" pitchFamily="34" charset="0"/>
              </a:rPr>
              <a:t>OGI: </a:t>
            </a:r>
            <a:r>
              <a:rPr lang="es-CO" sz="2400" b="1" dirty="0" err="1">
                <a:solidFill>
                  <a:srgbClr val="C00040"/>
                </a:solidFill>
                <a:latin typeface="DIN Pro Medium" panose="020B0604020101020102" pitchFamily="34" charset="0"/>
                <a:cs typeface="DIN Pro Medium" panose="020B0604020101020102" pitchFamily="34" charset="0"/>
              </a:rPr>
              <a:t>Optical</a:t>
            </a:r>
            <a:r>
              <a:rPr lang="es-CO" sz="2400" b="1" dirty="0">
                <a:solidFill>
                  <a:srgbClr val="C00040"/>
                </a:solidFill>
                <a:latin typeface="DIN Pro Medium" panose="020B0604020101020102" pitchFamily="34" charset="0"/>
                <a:cs typeface="DIN Pro Medium" panose="020B0604020101020102" pitchFamily="34" charset="0"/>
              </a:rPr>
              <a:t> Gas </a:t>
            </a:r>
            <a:r>
              <a:rPr lang="es-CO" sz="2400" b="1" dirty="0" err="1">
                <a:solidFill>
                  <a:srgbClr val="C00040"/>
                </a:solidFill>
                <a:latin typeface="DIN Pro Medium" panose="020B0604020101020102" pitchFamily="34" charset="0"/>
                <a:cs typeface="DIN Pro Medium" panose="020B0604020101020102" pitchFamily="34" charset="0"/>
              </a:rPr>
              <a:t>Imaging</a:t>
            </a:r>
            <a:endParaRPr lang="es-CO" sz="2400" b="1" dirty="0">
              <a:solidFill>
                <a:srgbClr val="C00040"/>
              </a:solidFill>
              <a:latin typeface="DIN Pro Medium" panose="020B0604020101020102" pitchFamily="34" charset="0"/>
              <a:cs typeface="DIN Pro Medium" panose="020B060402010102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5043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2B35ED37-71C7-4AA1-A813-6F9049F35B79}"/>
              </a:ext>
            </a:extLst>
          </p:cNvPr>
          <p:cNvSpPr txBox="1"/>
          <p:nvPr/>
        </p:nvSpPr>
        <p:spPr>
          <a:xfrm>
            <a:off x="1364974" y="527617"/>
            <a:ext cx="91823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400" b="1" dirty="0">
                <a:solidFill>
                  <a:srgbClr val="C00040"/>
                </a:solidFill>
                <a:latin typeface="DIN Pro Medium" panose="020B0604020101020102" pitchFamily="34" charset="0"/>
                <a:cs typeface="DIN Pro Medium" panose="020B0604020101020102" pitchFamily="34" charset="0"/>
              </a:rPr>
              <a:t>Cuarta Revolución Industrial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5A1452C3-F308-4790-B0B2-09EBE4A52F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565" y="1344268"/>
            <a:ext cx="5964862" cy="3850584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5DBD6534-222A-4822-86BB-DD4BBAFF77FF}"/>
              </a:ext>
            </a:extLst>
          </p:cNvPr>
          <p:cNvSpPr txBox="1"/>
          <p:nvPr/>
        </p:nvSpPr>
        <p:spPr>
          <a:xfrm>
            <a:off x="6629962" y="1292493"/>
            <a:ext cx="4369342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dirty="0"/>
              <a:t>El concepto de industria 4.0, en forma simple se refiere a interconectar todas las partes de una empresa para lograr una automatización realmente efectiva y una empresa más inteligente, para conseguir así los mejores resultados del negocio. Consiste en la digitalización de las industrias y todos los servicios relacionadas con ella.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894379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E98814EE-811A-44DD-BE7F-8C2783E1AD01}"/>
              </a:ext>
            </a:extLst>
          </p:cNvPr>
          <p:cNvSpPr txBox="1"/>
          <p:nvPr/>
        </p:nvSpPr>
        <p:spPr>
          <a:xfrm>
            <a:off x="3393024" y="1739590"/>
            <a:ext cx="434293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b="1" dirty="0">
                <a:solidFill>
                  <a:srgbClr val="C00040"/>
                </a:solidFill>
                <a:latin typeface="DIN Pro Medium" panose="020B0604020101020102" pitchFamily="34" charset="0"/>
                <a:cs typeface="DIN Pro Medium" panose="020B0604020101020102" pitchFamily="34" charset="0"/>
              </a:rPr>
              <a:t>Muchas Gracias por su atención</a:t>
            </a:r>
          </a:p>
        </p:txBody>
      </p:sp>
      <p:grpSp>
        <p:nvGrpSpPr>
          <p:cNvPr id="14" name="Grupo 13">
            <a:extLst>
              <a:ext uri="{FF2B5EF4-FFF2-40B4-BE49-F238E27FC236}">
                <a16:creationId xmlns:a16="http://schemas.microsoft.com/office/drawing/2014/main" id="{6A9D64B3-41B5-4754-BD75-6F4E1BFCA835}"/>
              </a:ext>
            </a:extLst>
          </p:cNvPr>
          <p:cNvGrpSpPr/>
          <p:nvPr/>
        </p:nvGrpSpPr>
        <p:grpSpPr>
          <a:xfrm>
            <a:off x="6089374" y="3850285"/>
            <a:ext cx="6102626" cy="1864474"/>
            <a:chOff x="1885122" y="1985949"/>
            <a:chExt cx="6102626" cy="1864474"/>
          </a:xfrm>
        </p:grpSpPr>
        <p:sp>
          <p:nvSpPr>
            <p:cNvPr id="5" name="CuadroTexto 4">
              <a:extLst>
                <a:ext uri="{FF2B5EF4-FFF2-40B4-BE49-F238E27FC236}">
                  <a16:creationId xmlns:a16="http://schemas.microsoft.com/office/drawing/2014/main" id="{06CCCB18-6E82-4312-8188-178FF8AF4D8D}"/>
                </a:ext>
              </a:extLst>
            </p:cNvPr>
            <p:cNvSpPr txBox="1"/>
            <p:nvPr/>
          </p:nvSpPr>
          <p:spPr>
            <a:xfrm>
              <a:off x="1891748" y="1985949"/>
              <a:ext cx="434293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O" sz="2400" b="1" dirty="0">
                  <a:solidFill>
                    <a:srgbClr val="C00040"/>
                  </a:solidFill>
                  <a:latin typeface="DIN Pro Medium" panose="020B0604020101020102" pitchFamily="34" charset="0"/>
                  <a:cs typeface="DIN Pro Medium" panose="020B0604020101020102" pitchFamily="34" charset="0"/>
                </a:rPr>
                <a:t>Contacto: </a:t>
              </a:r>
            </a:p>
          </p:txBody>
        </p:sp>
        <p:sp>
          <p:nvSpPr>
            <p:cNvPr id="9" name="CuadroTexto 8">
              <a:extLst>
                <a:ext uri="{FF2B5EF4-FFF2-40B4-BE49-F238E27FC236}">
                  <a16:creationId xmlns:a16="http://schemas.microsoft.com/office/drawing/2014/main" id="{F5F5B1A2-5FDE-4993-8A3E-9D1B23D2453B}"/>
                </a:ext>
              </a:extLst>
            </p:cNvPr>
            <p:cNvSpPr txBox="1"/>
            <p:nvPr/>
          </p:nvSpPr>
          <p:spPr>
            <a:xfrm>
              <a:off x="1885122" y="2542998"/>
              <a:ext cx="6102626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b="0" i="0" u="none" strike="noStrike" baseline="0" dirty="0">
                  <a:solidFill>
                    <a:srgbClr val="000000"/>
                  </a:solidFill>
                  <a:latin typeface="Calibri" panose="020F0502020204030204" pitchFamily="34" charset="0"/>
                </a:rPr>
                <a:t>E-mail:		</a:t>
              </a:r>
              <a:r>
                <a:rPr lang="en-US" dirty="0"/>
                <a:t>lineavision@intecol.com.co</a:t>
              </a:r>
            </a:p>
            <a:p>
              <a:r>
                <a:rPr lang="en-US" dirty="0"/>
                <a:t>		dcnavarros@unal.edu.co</a:t>
              </a:r>
            </a:p>
          </p:txBody>
        </p:sp>
        <p:sp>
          <p:nvSpPr>
            <p:cNvPr id="11" name="CuadroTexto 10">
              <a:extLst>
                <a:ext uri="{FF2B5EF4-FFF2-40B4-BE49-F238E27FC236}">
                  <a16:creationId xmlns:a16="http://schemas.microsoft.com/office/drawing/2014/main" id="{EF897007-1B35-4A97-900A-6357715237B0}"/>
                </a:ext>
              </a:extLst>
            </p:cNvPr>
            <p:cNvSpPr txBox="1"/>
            <p:nvPr/>
          </p:nvSpPr>
          <p:spPr>
            <a:xfrm>
              <a:off x="1885122" y="3150544"/>
              <a:ext cx="610262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b="0" i="0" u="none" strike="noStrike" baseline="0" dirty="0" err="1">
                  <a:solidFill>
                    <a:srgbClr val="000000"/>
                  </a:solidFill>
                  <a:latin typeface="Calibri" panose="020F0502020204030204" pitchFamily="34" charset="0"/>
                </a:rPr>
                <a:t>Dirección</a:t>
              </a:r>
              <a:r>
                <a:rPr lang="en-US" sz="1800" b="0" i="0" u="none" strike="noStrike" baseline="0" dirty="0">
                  <a:solidFill>
                    <a:srgbClr val="000000"/>
                  </a:solidFill>
                  <a:latin typeface="Calibri" panose="020F0502020204030204" pitchFamily="34" charset="0"/>
                </a:rPr>
                <a:t>:	Calle42#63C–82</a:t>
              </a:r>
              <a:endParaRPr lang="en-US" dirty="0"/>
            </a:p>
          </p:txBody>
        </p:sp>
        <p:sp>
          <p:nvSpPr>
            <p:cNvPr id="13" name="CuadroTexto 12">
              <a:extLst>
                <a:ext uri="{FF2B5EF4-FFF2-40B4-BE49-F238E27FC236}">
                  <a16:creationId xmlns:a16="http://schemas.microsoft.com/office/drawing/2014/main" id="{5DD46810-B794-4C6E-80E1-B5587BCE8811}"/>
                </a:ext>
              </a:extLst>
            </p:cNvPr>
            <p:cNvSpPr txBox="1"/>
            <p:nvPr/>
          </p:nvSpPr>
          <p:spPr>
            <a:xfrm>
              <a:off x="1885122" y="3481091"/>
              <a:ext cx="610262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b="0" i="0" u="none" strike="noStrike" baseline="0" dirty="0" err="1">
                  <a:solidFill>
                    <a:srgbClr val="000000"/>
                  </a:solidFill>
                  <a:latin typeface="Calibri" panose="020F0502020204030204" pitchFamily="34" charset="0"/>
                </a:rPr>
                <a:t>Teléfono</a:t>
              </a:r>
              <a:r>
                <a:rPr lang="en-US" sz="1800" b="0" i="0" u="none" strike="noStrike" baseline="0" dirty="0">
                  <a:solidFill>
                    <a:srgbClr val="000000"/>
                  </a:solidFill>
                  <a:latin typeface="Calibri" panose="020F0502020204030204" pitchFamily="34" charset="0"/>
                </a:rPr>
                <a:t>:		+57(4)3163322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7038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037463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sesoramiento industrial - Control de calidad - Intecol">
            <a:extLst>
              <a:ext uri="{FF2B5EF4-FFF2-40B4-BE49-F238E27FC236}">
                <a16:creationId xmlns:a16="http://schemas.microsoft.com/office/drawing/2014/main" id="{4C37646E-C314-4D60-96D8-03F4911577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87196" y="1601234"/>
            <a:ext cx="5296769" cy="1390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1DE2345B-5836-4B2F-B678-29EA08ABC9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6825" y="4193605"/>
            <a:ext cx="9658350" cy="1676400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1EEAC9F6-DD94-47B1-B617-63591508DDAE}"/>
              </a:ext>
            </a:extLst>
          </p:cNvPr>
          <p:cNvSpPr txBox="1"/>
          <p:nvPr/>
        </p:nvSpPr>
        <p:spPr>
          <a:xfrm>
            <a:off x="6520070" y="552357"/>
            <a:ext cx="453224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dirty="0"/>
              <a:t>Una organización con amplio conocimiento de las soluciones tecnológicas existentes en el mercado y de su aplicación práctica, orientados a la ejecución y materialización de proyectos, en Automatización e Instrumentación industrial, Control de calidad y Software Industrial, para líneas productivas.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954151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0E621A36-7ACF-40D8-B187-041E5EC993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62" y="508344"/>
            <a:ext cx="6410262" cy="3036440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7C43FA3F-82F4-4273-9565-165A2BD4291B}"/>
              </a:ext>
            </a:extLst>
          </p:cNvPr>
          <p:cNvSpPr txBox="1"/>
          <p:nvPr/>
        </p:nvSpPr>
        <p:spPr>
          <a:xfrm>
            <a:off x="7111259" y="3850218"/>
            <a:ext cx="4435003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000" dirty="0"/>
              <a:t> personal altamente capacitado y debidamente certificado en cada una de las tecnologías utilizadas, apoyados en proveedores estratégicos internacionales como SIEMENS, ROCKWELL AUTOMATION, COGNEX,FLIR, KUKA entre otros </a:t>
            </a:r>
            <a:endParaRPr lang="en-US" sz="2000" dirty="0"/>
          </a:p>
        </p:txBody>
      </p:sp>
      <p:pic>
        <p:nvPicPr>
          <p:cNvPr id="2050" name="Picture 2" descr="A history of Johnson &amp; Johnson">
            <a:extLst>
              <a:ext uri="{FF2B5EF4-FFF2-40B4-BE49-F238E27FC236}">
                <a16:creationId xmlns:a16="http://schemas.microsoft.com/office/drawing/2014/main" id="{93F0976D-F380-4C5E-886A-C37A9871C3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9584" y="508344"/>
            <a:ext cx="2014448" cy="1128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C42A29AE-B5CD-45ED-A783-D1988C37D4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349" y="1405163"/>
            <a:ext cx="1694011" cy="902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Nestlé Archivos – Club de Capitales">
            <a:extLst>
              <a:ext uri="{FF2B5EF4-FFF2-40B4-BE49-F238E27FC236}">
                <a16:creationId xmlns:a16="http://schemas.microsoft.com/office/drawing/2014/main" id="{0C3913B2-AA47-4477-AB22-1AD5F12A03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349" y="2748352"/>
            <a:ext cx="1144904" cy="680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P&amp;G, apoyando a las madres. Confundiendo al consumidor. | Branzai ...">
            <a:extLst>
              <a:ext uri="{FF2B5EF4-FFF2-40B4-BE49-F238E27FC236}">
                <a16:creationId xmlns:a16="http://schemas.microsoft.com/office/drawing/2014/main" id="{3F087466-3EAA-4FF0-9B60-A11CCE23E2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1299" y="613866"/>
            <a:ext cx="1609083" cy="965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Sindicatos de Kimberly-Clark en todo el mundo indignados por los ...">
            <a:extLst>
              <a:ext uri="{FF2B5EF4-FFF2-40B4-BE49-F238E27FC236}">
                <a16:creationId xmlns:a16="http://schemas.microsoft.com/office/drawing/2014/main" id="{2936467D-1B69-4FD2-ADDD-E18A19D2D0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0993" y="2307168"/>
            <a:ext cx="2952750" cy="154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colcafe - LA.Network">
            <a:extLst>
              <a:ext uri="{FF2B5EF4-FFF2-40B4-BE49-F238E27FC236}">
                <a16:creationId xmlns:a16="http://schemas.microsoft.com/office/drawing/2014/main" id="{5ADFC7D1-C5D2-4139-81BA-919B364A8F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10" r="17258"/>
          <a:stretch/>
        </p:blipFill>
        <p:spPr bwMode="auto">
          <a:xfrm>
            <a:off x="8771299" y="1405163"/>
            <a:ext cx="1497965" cy="1016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24CDECA6-EA8E-4E66-9C40-9DC41DA376C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9183" y="4213981"/>
            <a:ext cx="3109844" cy="577718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E108D576-4F17-4B03-A724-9CEF742793A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5550" y="4887623"/>
            <a:ext cx="3083727" cy="502002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138CC7C0-B953-4416-B4BE-5A1A70D3C17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707122" y="4127741"/>
            <a:ext cx="2672625" cy="693317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0ED88388-84CA-4459-B93F-C9095DA8857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578788" y="4821058"/>
            <a:ext cx="2870720" cy="524020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835C139C-89F5-4BAB-8922-D242383F0B4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025855" y="5460896"/>
            <a:ext cx="3054888" cy="636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313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C4AE3881-8A28-48F6-A487-621A51A63C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6698" r="13405" b="14108"/>
          <a:stretch/>
        </p:blipFill>
        <p:spPr>
          <a:xfrm>
            <a:off x="4325403" y="263027"/>
            <a:ext cx="3536630" cy="2297289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9753B012-C9DA-48B0-9042-D9656F44FE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857" r="2" b="2"/>
          <a:stretch/>
        </p:blipFill>
        <p:spPr>
          <a:xfrm>
            <a:off x="7862033" y="263025"/>
            <a:ext cx="4084084" cy="2297291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D86866AE-D144-433A-9497-DDC4CB1C0BD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1480"/>
          <a:stretch/>
        </p:blipFill>
        <p:spPr>
          <a:xfrm>
            <a:off x="245907" y="263028"/>
            <a:ext cx="4084062" cy="2297292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418BE6A3-0E39-48F1-BA5E-59D1CBBC15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9145" y="3612953"/>
            <a:ext cx="9974331" cy="2424699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61ECF5C0-BBB0-4C52-BFA3-1E52045EF66E}"/>
              </a:ext>
            </a:extLst>
          </p:cNvPr>
          <p:cNvSpPr txBox="1"/>
          <p:nvPr/>
        </p:nvSpPr>
        <p:spPr>
          <a:xfrm>
            <a:off x="3009645" y="2967335"/>
            <a:ext cx="91823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400" b="1" dirty="0">
                <a:solidFill>
                  <a:srgbClr val="C00040"/>
                </a:solidFill>
                <a:latin typeface="DIN Pro Medium" panose="020B0604020101020102" pitchFamily="34" charset="0"/>
                <a:cs typeface="DIN Pro Medium" panose="020B0604020101020102" pitchFamily="34" charset="0"/>
              </a:rPr>
              <a:t>Automatización , control e instrumentación</a:t>
            </a:r>
          </a:p>
        </p:txBody>
      </p:sp>
    </p:spTree>
    <p:extLst>
      <p:ext uri="{BB962C8B-B14F-4D97-AF65-F5344CB8AC3E}">
        <p14:creationId xmlns:p14="http://schemas.microsoft.com/office/powerpoint/2010/main" val="24525535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14ABCFCC-2FEE-4C0D-87B4-67A5276A17DC}"/>
              </a:ext>
            </a:extLst>
          </p:cNvPr>
          <p:cNvSpPr txBox="1"/>
          <p:nvPr/>
        </p:nvSpPr>
        <p:spPr>
          <a:xfrm>
            <a:off x="7216197" y="544333"/>
            <a:ext cx="32100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400" b="1">
                <a:solidFill>
                  <a:srgbClr val="C00040"/>
                </a:solidFill>
                <a:latin typeface="DIN Pro Medium" panose="020B0604020101020102" pitchFamily="34" charset="0"/>
                <a:cs typeface="DIN Pro Medium" panose="020B0604020101020102" pitchFamily="34" charset="0"/>
              </a:rPr>
              <a:t>Software Industrial</a:t>
            </a:r>
            <a:endParaRPr lang="es-CO" sz="2400" b="1" dirty="0">
              <a:solidFill>
                <a:srgbClr val="C00040"/>
              </a:solidFill>
              <a:latin typeface="DIN Pro Medium" panose="020B0604020101020102" pitchFamily="34" charset="0"/>
              <a:cs typeface="DIN Pro Medium" panose="020B0604020101020102" pitchFamily="34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686A9F0-DC22-4EEC-AE50-4BF0825334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718" y="3847034"/>
            <a:ext cx="5100549" cy="2334758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1BE83EEC-4AD9-41FA-8AE3-4178ADB1E5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984" y="544333"/>
            <a:ext cx="4984920" cy="2827268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882951DD-EEDC-4847-B140-4B15D85830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9630" y="1364685"/>
            <a:ext cx="6263220" cy="3503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9175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1A5C70DD-7E7F-43A3-8B28-461F9D074984}"/>
              </a:ext>
            </a:extLst>
          </p:cNvPr>
          <p:cNvSpPr txBox="1"/>
          <p:nvPr/>
        </p:nvSpPr>
        <p:spPr>
          <a:xfrm>
            <a:off x="2523747" y="191415"/>
            <a:ext cx="91823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400" b="1" dirty="0">
                <a:solidFill>
                  <a:srgbClr val="C00040"/>
                </a:solidFill>
                <a:latin typeface="DIN Pro Medium" panose="020B0604020101020102" pitchFamily="34" charset="0"/>
                <a:cs typeface="DIN Pro Medium" panose="020B0604020101020102" pitchFamily="34" charset="0"/>
              </a:rPr>
              <a:t>Visión e inteligencia Artificial 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F20C95B-D47A-44E8-A214-CA7AB2157E3D}"/>
              </a:ext>
            </a:extLst>
          </p:cNvPr>
          <p:cNvSpPr txBox="1"/>
          <p:nvPr/>
        </p:nvSpPr>
        <p:spPr>
          <a:xfrm>
            <a:off x="5180585" y="883142"/>
            <a:ext cx="6592192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24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Mas de 14 años de experiencia en la industria  e integra productos de iluminación , óptica , cámaras, sensores y  software para proveer de sistemas para la inspección,  control de calidad y  automatización de procesos en la industria </a:t>
            </a:r>
            <a:endParaRPr lang="en-US" sz="2400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15012AA1-6D5C-47EA-93A5-BD1F3FD124FD}"/>
              </a:ext>
            </a:extLst>
          </p:cNvPr>
          <p:cNvPicPr/>
          <p:nvPr/>
        </p:nvPicPr>
        <p:blipFill rotWithShape="1">
          <a:blip r:embed="rId2"/>
          <a:srcRect r="2107" b="20008"/>
          <a:stretch/>
        </p:blipFill>
        <p:spPr>
          <a:xfrm>
            <a:off x="419223" y="934912"/>
            <a:ext cx="4537090" cy="2424632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3D20587D-F195-4F08-A557-C2328918F8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223" y="3373664"/>
            <a:ext cx="2267706" cy="2498456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1253E0DE-17A4-49C4-A89A-92DF44DC44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6380" y="3373664"/>
            <a:ext cx="2564205" cy="2498456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BA565A83-D5FC-4E4B-B6C0-6CD662813B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0585" y="3373664"/>
            <a:ext cx="3097271" cy="2498456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EF6B4B7D-1131-48DB-9E85-9FD1E3CDB5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73079" y="3359544"/>
            <a:ext cx="3204777" cy="2512591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98346A02-C795-48E8-8D0F-F703278DAC83}"/>
              </a:ext>
            </a:extLst>
          </p:cNvPr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7856" y="3387648"/>
            <a:ext cx="3914144" cy="248447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429432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D1BFC69C-91A8-4B6C-823C-68ACE74ABE14}"/>
              </a:ext>
            </a:extLst>
          </p:cNvPr>
          <p:cNvSpPr txBox="1"/>
          <p:nvPr/>
        </p:nvSpPr>
        <p:spPr>
          <a:xfrm>
            <a:off x="3086250" y="2273290"/>
            <a:ext cx="6019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600" b="1" dirty="0">
                <a:solidFill>
                  <a:srgbClr val="C00040"/>
                </a:solidFill>
                <a:latin typeface="DIN Pro Medium" panose="020B0604020101020102" pitchFamily="34" charset="0"/>
                <a:cs typeface="DIN Pro Medium" panose="020B0604020101020102" pitchFamily="34" charset="0"/>
              </a:rPr>
              <a:t>¿Que es la visión artificial?:</a:t>
            </a:r>
          </a:p>
        </p:txBody>
      </p:sp>
    </p:spTree>
    <p:extLst>
      <p:ext uri="{BB962C8B-B14F-4D97-AF65-F5344CB8AC3E}">
        <p14:creationId xmlns:p14="http://schemas.microsoft.com/office/powerpoint/2010/main" val="30478701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450</TotalTime>
  <Words>334</Words>
  <Application>Microsoft Office PowerPoint</Application>
  <PresentationFormat>Panorámica</PresentationFormat>
  <Paragraphs>31</Paragraphs>
  <Slides>20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20</vt:i4>
      </vt:variant>
    </vt:vector>
  </HeadingPairs>
  <TitlesOfParts>
    <vt:vector size="27" baseType="lpstr">
      <vt:lpstr>Arial</vt:lpstr>
      <vt:lpstr>Arial Black</vt:lpstr>
      <vt:lpstr>Avenir Next LT Pro</vt:lpstr>
      <vt:lpstr>Calibri</vt:lpstr>
      <vt:lpstr>Calibri Light</vt:lpstr>
      <vt:lpstr>DIN Pro Medium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David Camilo  Navarro Saiz</dc:creator>
  <cp:lastModifiedBy>david navarro</cp:lastModifiedBy>
  <cp:revision>9</cp:revision>
  <dcterms:created xsi:type="dcterms:W3CDTF">2020-08-21T23:46:37Z</dcterms:created>
  <dcterms:modified xsi:type="dcterms:W3CDTF">2021-02-23T20:51:09Z</dcterms:modified>
</cp:coreProperties>
</file>